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69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74" r:id="rId20"/>
    <p:sldId id="257" r:id="rId21"/>
    <p:sldId id="258" r:id="rId22"/>
    <p:sldId id="259" r:id="rId23"/>
    <p:sldId id="260" r:id="rId24"/>
    <p:sldId id="261" r:id="rId25"/>
    <p:sldId id="262" r:id="rId26"/>
    <p:sldId id="264" r:id="rId27"/>
    <p:sldId id="266" r:id="rId28"/>
    <p:sldId id="267" r:id="rId29"/>
    <p:sldId id="268" r:id="rId30"/>
    <p:sldId id="269" r:id="rId31"/>
    <p:sldId id="270" r:id="rId32"/>
    <p:sldId id="272" r:id="rId33"/>
    <p:sldId id="271" r:id="rId34"/>
    <p:sldId id="273" r:id="rId35"/>
    <p:sldId id="275" r:id="rId36"/>
    <p:sldId id="265" r:id="rId37"/>
    <p:sldId id="27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1451993041.png"></Relationship><Relationship Id="rId4" Type="http://schemas.openxmlformats.org/officeDocument/2006/relationships/image" Target="../media/fImage118672358467.png"></Relationship><Relationship Id="rId5" Type="http://schemas.openxmlformats.org/officeDocument/2006/relationships/image" Target="../media/fImage145199386334.png"></Relationship><Relationship Id="rId6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58561755705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5551808145.png"></Relationship><Relationship Id="rId3" Type="http://schemas.openxmlformats.org/officeDocument/2006/relationships/image" Target="../media/fImage76130181328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2171866827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1841899961.png"></Relationship><Relationship Id="rId3" Type="http://schemas.openxmlformats.org/officeDocument/2006/relationships/image" Target="../media/fImage6195919049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1746199299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6955204194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844205482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092105436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8672215239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02171704604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97892233902.png"></Relationship><Relationship Id="rId3" Type="http://schemas.openxmlformats.org/officeDocument/2006/relationships/image" Target="../media/fImage711401224153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86721406500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681861439169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44801465724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151451491478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4317152935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73961556962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216159446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2" descr="C:/Users/shaun/AppData/Roaming/PolarisOffice/ETemp/115624_17163392/fImage14519930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  <p:pic>
        <p:nvPicPr>
          <p:cNvPr id="5" name="그림 6" descr="C:/Users/shaun/AppData/Roaming/PolarisOffice/ETemp/115624_17163392/fImage11867235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3555" y="313055"/>
            <a:ext cx="11329035" cy="6376035"/>
          </a:xfrm>
          <a:prstGeom prst="rect"/>
          <a:noFill/>
        </p:spPr>
      </p:pic>
      <p:pic>
        <p:nvPicPr>
          <p:cNvPr id="6" name="그림 8" descr="C:/Users/shaun/AppData/Roaming/PolarisOffice/ETemp/115624_17163392/fImage14519938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310" y="384810"/>
            <a:ext cx="11329035" cy="63760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/>
              <a:t>O</a:t>
            </a:r>
            <a:r>
              <a:rPr lang="ko-KR" altLang="en-US" sz="3200"/>
              <a:t>penAI : </a:t>
            </a:r>
            <a:r>
              <a:rPr lang="ko-KR" altLang="en-US" sz="3200"/>
              <a:t>S</a:t>
            </a:r>
            <a:r>
              <a:rPr lang="ko-KR" altLang="en-US" sz="3200"/>
              <a:t>F</a:t>
            </a:r>
            <a:r>
              <a:rPr lang="ko-KR" altLang="en-US" sz="3200"/>
              <a:t>T</a:t>
            </a:r>
            <a:r>
              <a:rPr lang="ko-KR" altLang="en-US" sz="3200"/>
              <a:t> is</a:t>
            </a:r>
            <a:r>
              <a:rPr lang="ko-KR" altLang="en-US" sz="3200"/>
              <a:t> </a:t>
            </a:r>
            <a:r>
              <a:rPr lang="ko-KR" altLang="en-US" sz="3200"/>
              <a:t>“</a:t>
            </a:r>
            <a:r>
              <a:rPr lang="ko-KR" altLang="en-US" sz="3200"/>
              <a:t>behavior clon</a:t>
            </a:r>
            <a:r>
              <a:rPr lang="ko-KR" altLang="en-US" sz="3200"/>
              <a:t>i</a:t>
            </a:r>
            <a:r>
              <a:rPr lang="ko-KR" altLang="en-US" sz="3200"/>
              <a:t>ng</a:t>
            </a:r>
            <a:r>
              <a:rPr lang="ko-KR" altLang="en-US" sz="3200"/>
              <a:t>”</a:t>
            </a:r>
            <a:endParaRPr lang="ko-KR" altLang="en-US" sz="32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2000"/>
              <a:t>모델이 </a:t>
            </a:r>
            <a:r>
              <a:rPr lang="ko-KR" altLang="en-US" sz="2000"/>
              <a:t>어떻게 행동할</a:t>
            </a:r>
            <a:r>
              <a:rPr lang="ko-KR" altLang="en-US" sz="2000"/>
              <a:t>지 </a:t>
            </a:r>
            <a:r>
              <a:rPr lang="ko-KR" altLang="en-US" sz="2000"/>
              <a:t>알려주면, 모델은 그 행동을 </a:t>
            </a:r>
            <a:r>
              <a:rPr lang="ko-KR" altLang="en-US" sz="2000"/>
              <a:t>모방한다</a:t>
            </a:r>
            <a:endParaRPr lang="ko-KR" altLang="en-US" sz="2000"/>
          </a:p>
        </p:txBody>
      </p:sp>
      <p:pic>
        <p:nvPicPr>
          <p:cNvPr id="4" name="그림 29" descr="C:/Users/shaun/AppData/Roaming/PolarisOffice/ETemp/115624_17163392/fImage15585617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2620645"/>
            <a:ext cx="7271385" cy="3131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/>
              <a:t>D</a:t>
            </a:r>
            <a:r>
              <a:rPr lang="ko-KR" altLang="en-US" sz="3200"/>
              <a:t>emonstration Data</a:t>
            </a:r>
            <a:endParaRPr lang="ko-KR" altLang="en-US" sz="32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 b="1"/>
          </a:p>
        </p:txBody>
      </p:sp>
      <p:pic>
        <p:nvPicPr>
          <p:cNvPr id="4" name="그림 30" descr="C:/Users/shaun/AppData/Roaming/PolarisOffice/ETemp/115624_17163392/fImage47555180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565" y="4784725"/>
            <a:ext cx="4655185" cy="1435735"/>
          </a:xfrm>
          <a:prstGeom prst="rect"/>
          <a:noFill/>
        </p:spPr>
      </p:pic>
      <p:pic>
        <p:nvPicPr>
          <p:cNvPr id="5" name="그림 31" descr="C:/Users/shaun/AppData/Roaming/PolarisOffice/ETemp/115624_17163392/fImage7613018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565" y="1848485"/>
            <a:ext cx="6391910" cy="2503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/>
              <a:t>RL</a:t>
            </a:r>
            <a:r>
              <a:rPr lang="ko-KR" altLang="en-US" sz="3200"/>
              <a:t>HF의 </a:t>
            </a:r>
            <a:r>
              <a:rPr lang="ko-KR" altLang="en-US" sz="3200"/>
              <a:t>‘힘의 </a:t>
            </a:r>
            <a:r>
              <a:rPr lang="ko-KR" altLang="en-US" sz="3200"/>
              <a:t>차이’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32" descr="C:/Users/shaun/AppData/Roaming/PolarisOffice/ETemp/115624_17163392/fImage115217186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4095" y="1906270"/>
            <a:ext cx="7474585" cy="4274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5814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RL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HF의 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구조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 b="1">
                <a:latin typeface="+mn-lt"/>
                <a:ea typeface="+mn-ea"/>
                <a:cs typeface="+mn-cs"/>
              </a:rPr>
              <a:t>1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.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R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eward model</a:t>
            </a:r>
            <a:endParaRPr lang="ko-KR" altLang="en-US" sz="2000" b="1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(</a:t>
            </a:r>
            <a:r>
              <a:rPr lang="ko-KR" altLang="en-US" sz="2000">
                <a:latin typeface="+mn-lt"/>
                <a:ea typeface="+mn-ea"/>
                <a:cs typeface="+mn-cs"/>
              </a:rPr>
              <a:t>p</a:t>
            </a:r>
            <a:r>
              <a:rPr lang="ko-KR" altLang="en-US" sz="2000">
                <a:latin typeface="+mn-lt"/>
                <a:ea typeface="+mn-ea"/>
                <a:cs typeface="+mn-cs"/>
              </a:rPr>
              <a:t>rompt, response)</a:t>
            </a:r>
            <a:r>
              <a:rPr lang="ko-KR" altLang="en-US" sz="2000">
                <a:latin typeface="+mn-lt"/>
                <a:ea typeface="+mn-ea"/>
                <a:cs typeface="+mn-cs"/>
              </a:rPr>
              <a:t>쌍에 </a:t>
            </a:r>
            <a:r>
              <a:rPr lang="ko-KR" altLang="en-US" sz="2000">
                <a:latin typeface="+mn-lt"/>
                <a:ea typeface="+mn-ea"/>
                <a:cs typeface="+mn-cs"/>
              </a:rPr>
              <a:t>대한 점수를 </a:t>
            </a:r>
            <a:r>
              <a:rPr lang="ko-KR" altLang="en-US" sz="2000">
                <a:latin typeface="+mn-lt"/>
                <a:ea typeface="+mn-ea"/>
                <a:cs typeface="+mn-cs"/>
              </a:rPr>
              <a:t>매김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이때 숫자를 매기는 것이 아닌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“둘 중에 누가 더 낫나”</a:t>
            </a:r>
            <a:r>
              <a:rPr lang="ko-KR" altLang="en-US" sz="2000">
                <a:latin typeface="+mn-lt"/>
                <a:ea typeface="+mn-ea"/>
                <a:cs typeface="+mn-cs"/>
              </a:rPr>
              <a:t>를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판단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(사람마다 점수를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매기는 기준은 상이하나, </a:t>
            </a:r>
            <a:r>
              <a:rPr lang="ko-KR" altLang="en-US" sz="2000" u="sng">
                <a:latin typeface="+mn-lt"/>
                <a:ea typeface="+mn-ea"/>
                <a:cs typeface="+mn-cs"/>
              </a:rPr>
              <a:t>비교 판단은 대체로 일관됨</a:t>
            </a:r>
            <a:r>
              <a:rPr lang="ko-KR" altLang="en-US" sz="2000">
                <a:latin typeface="+mn-lt"/>
                <a:ea typeface="+mn-ea"/>
                <a:cs typeface="+mn-cs"/>
              </a:rPr>
              <a:t>)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최종 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데이터 형태 : </a:t>
            </a:r>
            <a:r>
              <a:rPr sz="2000" i="0" b="1">
                <a:solidFill>
                  <a:srgbClr val="111111"/>
                </a:solidFill>
                <a:latin typeface="Lora" charset="0"/>
                <a:ea typeface="Lora" charset="0"/>
              </a:rPr>
              <a:t>(prompt, winning_response, losing_response)</a:t>
            </a:r>
            <a:endParaRPr lang="ko-KR" altLang="en-US" sz="2000" i="0" b="0">
              <a:solidFill>
                <a:srgbClr val="111111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endParaRPr lang="ko-KR" altLang="en-US" sz="2000" i="0" b="0">
              <a:solidFill>
                <a:srgbClr val="111111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pic>
        <p:nvPicPr>
          <p:cNvPr id="4" name="그림 33" descr="C:/Users/shaun/AppData/Roaming/PolarisOffice/ETemp/115624_17163392/fImage31184189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570" y="4296410"/>
            <a:ext cx="10899775" cy="1884045"/>
          </a:xfrm>
          <a:prstGeom prst="rect"/>
          <a:noFill/>
        </p:spPr>
      </p:pic>
      <p:pic>
        <p:nvPicPr>
          <p:cNvPr id="5" name="그림 34" descr="C:/Users/shaun/AppData/Roaming/PolarisOffice/ETemp/115624_17163392/fImage61959190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39910" y="499745"/>
            <a:ext cx="2191385" cy="3855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5814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RL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HF의 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구조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 b="1">
                <a:latin typeface="+mn-lt"/>
                <a:ea typeface="+mn-ea"/>
                <a:cs typeface="+mn-cs"/>
              </a:rPr>
              <a:t>2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.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P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roximal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P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ol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i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cy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O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ptimization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model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(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P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PO)</a:t>
            </a:r>
            <a:endParaRPr lang="ko-KR" altLang="en-US" sz="2000" b="1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p</a:t>
            </a:r>
            <a:r>
              <a:rPr lang="ko-KR" altLang="en-US" sz="2000">
                <a:latin typeface="+mn-lt"/>
                <a:ea typeface="+mn-ea"/>
                <a:cs typeface="+mn-cs"/>
              </a:rPr>
              <a:t>rompt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랜덤 선정</a:t>
            </a:r>
            <a:r>
              <a:rPr lang="ko-KR" altLang="en-US" sz="2000">
                <a:latin typeface="+mn-lt"/>
                <a:ea typeface="+mn-ea"/>
                <a:cs typeface="+mn-cs"/>
              </a:rPr>
              <a:t>(</a:t>
            </a:r>
            <a:r>
              <a:rPr lang="ko-KR" altLang="en-US" sz="2000">
                <a:latin typeface="+mn-lt"/>
                <a:ea typeface="+mn-ea"/>
                <a:cs typeface="+mn-cs"/>
              </a:rPr>
              <a:t>또는 </a:t>
            </a:r>
            <a:r>
              <a:rPr lang="ko-KR" altLang="en-US" sz="2000">
                <a:latin typeface="+mn-lt"/>
                <a:ea typeface="+mn-ea"/>
                <a:cs typeface="+mn-cs"/>
              </a:rPr>
              <a:t>R</a:t>
            </a:r>
            <a:r>
              <a:rPr lang="ko-KR" altLang="en-US" sz="2000">
                <a:latin typeface="+mn-lt"/>
                <a:ea typeface="+mn-ea"/>
                <a:cs typeface="+mn-cs"/>
              </a:rPr>
              <a:t>M이 본적 없는 prom</a:t>
            </a:r>
            <a:r>
              <a:rPr lang="ko-KR" altLang="en-US" sz="2000">
                <a:latin typeface="+mn-lt"/>
                <a:ea typeface="+mn-ea"/>
                <a:cs typeface="+mn-cs"/>
              </a:rPr>
              <a:t>p</a:t>
            </a:r>
            <a:r>
              <a:rPr lang="ko-KR" altLang="en-US" sz="2000">
                <a:latin typeface="+mn-lt"/>
                <a:ea typeface="+mn-ea"/>
                <a:cs typeface="+mn-cs"/>
              </a:rPr>
              <a:t>t) 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-</a:t>
            </a:r>
            <a:r>
              <a:rPr lang="ko-KR" altLang="en-US" sz="2000">
                <a:latin typeface="+mn-lt"/>
                <a:ea typeface="+mn-ea"/>
                <a:cs typeface="+mn-cs"/>
              </a:rPr>
              <a:t>&gt; </a:t>
            </a:r>
            <a:r>
              <a:rPr lang="ko-KR" altLang="en-US" sz="2000">
                <a:latin typeface="+mn-lt"/>
                <a:ea typeface="+mn-ea"/>
                <a:cs typeface="+mn-cs"/>
              </a:rPr>
              <a:t>P</a:t>
            </a:r>
            <a:r>
              <a:rPr lang="ko-KR" altLang="en-US" sz="2000">
                <a:latin typeface="+mn-lt"/>
                <a:ea typeface="+mn-ea"/>
                <a:cs typeface="+mn-cs"/>
              </a:rPr>
              <a:t>PO 모델이 답변 생성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-&gt;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RM이 </a:t>
            </a:r>
            <a:r>
              <a:rPr lang="ko-KR" altLang="en-US" sz="2000">
                <a:latin typeface="+mn-lt"/>
                <a:ea typeface="+mn-ea"/>
                <a:cs typeface="+mn-cs"/>
              </a:rPr>
              <a:t>r</a:t>
            </a:r>
            <a:r>
              <a:rPr lang="ko-KR" altLang="en-US" sz="2000">
                <a:latin typeface="+mn-lt"/>
                <a:ea typeface="+mn-ea"/>
                <a:cs typeface="+mn-cs"/>
              </a:rPr>
              <a:t>eward를 계산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-&gt; 계산된 reward가 PPO에 다시 업데이트됨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마치 </a:t>
            </a:r>
            <a:r>
              <a:rPr lang="ko-KR" altLang="en-US" sz="2000">
                <a:latin typeface="+mn-lt"/>
                <a:ea typeface="+mn-ea"/>
                <a:cs typeface="+mn-cs"/>
              </a:rPr>
              <a:t>MCTS에서 </a:t>
            </a:r>
            <a:r>
              <a:rPr lang="ko-KR" altLang="en-US" sz="2000">
                <a:latin typeface="+mn-lt"/>
                <a:ea typeface="+mn-ea"/>
                <a:cs typeface="+mn-cs"/>
              </a:rPr>
              <a:t>일단 </a:t>
            </a:r>
            <a:r>
              <a:rPr lang="ko-KR" altLang="en-US" sz="2000">
                <a:latin typeface="+mn-lt"/>
                <a:ea typeface="+mn-ea"/>
                <a:cs typeface="+mn-cs"/>
              </a:rPr>
              <a:t>한 게임을 끝까지 플</a:t>
            </a:r>
            <a:r>
              <a:rPr lang="ko-KR" altLang="en-US" sz="2000">
                <a:latin typeface="+mn-lt"/>
                <a:ea typeface="+mn-ea"/>
                <a:cs typeface="+mn-cs"/>
              </a:rPr>
              <a:t>레이하는 “</a:t>
            </a:r>
            <a:r>
              <a:rPr lang="ko-KR" altLang="en-US" sz="2000">
                <a:latin typeface="+mn-lt"/>
                <a:ea typeface="+mn-ea"/>
                <a:cs typeface="+mn-cs"/>
              </a:rPr>
              <a:t>role out</a:t>
            </a:r>
            <a:r>
              <a:rPr lang="ko-KR" altLang="en-US" sz="2000">
                <a:latin typeface="+mn-lt"/>
                <a:ea typeface="+mn-ea"/>
                <a:cs typeface="+mn-cs"/>
              </a:rPr>
              <a:t>”과 </a:t>
            </a:r>
            <a:r>
              <a:rPr lang="ko-KR" altLang="en-US" sz="2000">
                <a:latin typeface="+mn-lt"/>
                <a:ea typeface="+mn-ea"/>
                <a:cs typeface="+mn-cs"/>
              </a:rPr>
              <a:t>유사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핵심 목표 </a:t>
            </a:r>
            <a:r>
              <a:rPr lang="ko-KR" altLang="en-US" sz="2000">
                <a:latin typeface="+mn-lt"/>
                <a:ea typeface="+mn-ea"/>
                <a:cs typeface="+mn-cs"/>
              </a:rPr>
              <a:t>: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“안정적인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정책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업데이트”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(기존에는 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gra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d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ient를 계산해 단순히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 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파라미터 업데이트 </a:t>
            </a:r>
            <a:endParaRPr lang="ko-KR" altLang="en-US" sz="2000" i="0" b="0">
              <a:solidFill>
                <a:srgbClr val="111111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-&gt; 너무 큰 폭의 경우 학습이 불안정</a:t>
            </a:r>
            <a:r>
              <a:rPr lang="ko-KR" sz="2000" i="0" b="0">
                <a:solidFill>
                  <a:srgbClr val="111111"/>
                </a:solidFill>
                <a:latin typeface="Lora" charset="0"/>
                <a:ea typeface="Lora" charset="0"/>
              </a:rPr>
              <a:t>)</a:t>
            </a:r>
            <a:endParaRPr lang="ko-KR" altLang="en-US" sz="2000" i="0" b="0">
              <a:solidFill>
                <a:srgbClr val="111111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pic>
        <p:nvPicPr>
          <p:cNvPr id="5" name="그림 35" descr="C:/Users/shaun/AppData/Roaming/PolarisOffice/ETemp/115624_17163392/fImage61746199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81490" y="643890"/>
            <a:ext cx="2458085" cy="4083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26987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2400" b="1"/>
              <a:t>P</a:t>
            </a:r>
            <a:r>
              <a:rPr lang="ko-KR" altLang="en-US" sz="2400" b="1"/>
              <a:t>PO 핵심 원</a:t>
            </a:r>
            <a:r>
              <a:rPr lang="ko-KR" altLang="en-US" sz="2400" b="1"/>
              <a:t>리 -</a:t>
            </a:r>
            <a:r>
              <a:rPr lang="ko-KR" altLang="en-US" sz="2400" b="1"/>
              <a:t> </a:t>
            </a:r>
            <a:r>
              <a:rPr lang="ko-KR" altLang="en-US" sz="2400" b="1"/>
              <a:t>C</a:t>
            </a:r>
            <a:r>
              <a:rPr lang="ko-KR" altLang="en-US" sz="2400" b="1"/>
              <a:t>lipped Objective</a:t>
            </a:r>
            <a:endParaRPr lang="ko-KR" altLang="en-US" sz="2400" b="1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4140200" cy="435229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1600"/>
              <a:t>P</a:t>
            </a:r>
            <a:r>
              <a:rPr lang="ko-KR" altLang="en-US" sz="1600"/>
              <a:t>PO</a:t>
            </a:r>
            <a:r>
              <a:rPr lang="ko-KR" altLang="en-US" sz="1600"/>
              <a:t>는 </a:t>
            </a:r>
            <a:r>
              <a:rPr lang="ko-KR" altLang="en-US" sz="1600"/>
              <a:t>“</a:t>
            </a:r>
            <a:r>
              <a:rPr lang="ko-KR" altLang="en-US" sz="1600"/>
              <a:t>기존 </a:t>
            </a:r>
            <a:r>
              <a:rPr lang="ko-KR" altLang="en-US" sz="1600"/>
              <a:t>정책”</a:t>
            </a:r>
            <a:r>
              <a:rPr lang="ko-KR" altLang="en-US" sz="1600"/>
              <a:t>과 </a:t>
            </a:r>
            <a:r>
              <a:rPr lang="ko-KR" altLang="en-US" sz="1600"/>
              <a:t>“변경된 </a:t>
            </a:r>
            <a:r>
              <a:rPr lang="ko-KR" altLang="en-US" sz="1600"/>
              <a:t>정책</a:t>
            </a:r>
            <a:r>
              <a:rPr lang="ko-KR" altLang="en-US" sz="1600"/>
              <a:t>”</a:t>
            </a:r>
            <a:r>
              <a:rPr lang="ko-KR" altLang="en-US" sz="1600"/>
              <a:t> 중</a:t>
            </a:r>
            <a:endParaRPr lang="ko-KR" altLang="en-US" sz="1600"/>
          </a:p>
          <a:p>
            <a:pPr marL="228600" indent="-228600">
              <a:buFontTx/>
              <a:buNone/>
            </a:pPr>
            <a:r>
              <a:rPr lang="ko-KR" altLang="en-US" sz="1600"/>
              <a:t>더 </a:t>
            </a:r>
            <a:r>
              <a:rPr lang="ko-KR" altLang="en-US" sz="1600"/>
              <a:t>작은 값</a:t>
            </a:r>
            <a:r>
              <a:rPr lang="ko-KR" altLang="en-US" sz="1600"/>
              <a:t>(m</a:t>
            </a:r>
            <a:r>
              <a:rPr lang="ko-KR" altLang="en-US" sz="1600"/>
              <a:t>in</a:t>
            </a:r>
            <a:r>
              <a:rPr lang="ko-KR" altLang="en-US" sz="1600"/>
              <a:t>)을 </a:t>
            </a:r>
            <a:r>
              <a:rPr lang="ko-KR" altLang="en-US" sz="1600"/>
              <a:t>취해 최종 이득</a:t>
            </a:r>
            <a:r>
              <a:rPr lang="ko-KR" altLang="en-US" sz="1600"/>
              <a:t>(</a:t>
            </a:r>
            <a:r>
              <a:rPr lang="ko-KR" altLang="en-US" sz="1600"/>
              <a:t>L)을 계산</a:t>
            </a:r>
            <a:endParaRPr lang="ko-KR" altLang="en-US" sz="1600"/>
          </a:p>
          <a:p>
            <a:pPr marL="228600" indent="-228600">
              <a:buFontTx/>
              <a:buNone/>
            </a:pPr>
            <a:endParaRPr lang="ko-KR" altLang="en-US" sz="1600"/>
          </a:p>
          <a:p>
            <a:pPr marL="228600" indent="-228600">
              <a:buFontTx/>
              <a:buNone/>
            </a:pPr>
            <a:r>
              <a:rPr lang="ko-KR" altLang="en-US" sz="1600" b="1"/>
              <a:t>클리핑을 </a:t>
            </a:r>
            <a:r>
              <a:rPr lang="ko-KR" altLang="en-US" sz="1600" b="1"/>
              <a:t>하는 이유</a:t>
            </a:r>
            <a:endParaRPr lang="ko-KR" altLang="en-US" sz="1600" b="1"/>
          </a:p>
          <a:p>
            <a:pPr marL="228600" indent="-228600">
              <a:buFontTx/>
              <a:buNone/>
            </a:pPr>
            <a:r>
              <a:rPr lang="ko-KR" altLang="en-US" sz="1600"/>
              <a:t>- 정책이 한 번에 과도하게 바뀌지 않음</a:t>
            </a:r>
            <a:endParaRPr lang="ko-KR" altLang="en-US" sz="1600"/>
          </a:p>
          <a:p>
            <a:pPr marL="228600" indent="-228600">
              <a:buFontTx/>
              <a:buNone/>
            </a:pPr>
            <a:r>
              <a:rPr lang="ko-KR" altLang="en-US" sz="1600"/>
              <a:t>- 좋은 업데이트는 적절히 반영</a:t>
            </a:r>
            <a:endParaRPr lang="ko-KR" altLang="en-US" sz="1600"/>
          </a:p>
          <a:p>
            <a:pPr marL="228600" indent="-228600">
              <a:buFontTx/>
              <a:buNone/>
            </a:pPr>
            <a:r>
              <a:rPr lang="ko-KR" altLang="en-US" sz="1600"/>
              <a:t>- 정책 업데이트의 안정성과 성능 향상</a:t>
            </a:r>
            <a:endParaRPr lang="ko-KR" altLang="en-US" sz="1600"/>
          </a:p>
          <a:p>
            <a:pPr marL="228600" indent="-228600">
              <a:buFontTx/>
              <a:buNone/>
            </a:pPr>
            <a:endParaRPr lang="ko-KR" altLang="en-US" sz="1600"/>
          </a:p>
          <a:p>
            <a:pPr marL="228600" indent="-228600">
              <a:buFontTx/>
              <a:buNone/>
            </a:pPr>
            <a:endParaRPr lang="ko-KR" altLang="en-US" sz="1600"/>
          </a:p>
          <a:p>
            <a:pPr marL="228600" indent="-228600">
              <a:buFontTx/>
              <a:buNone/>
            </a:pPr>
            <a:endParaRPr lang="ko-KR" altLang="en-US" sz="1600"/>
          </a:p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36" descr="C:/Users/shaun/AppData/Roaming/PolarisOffice/ETemp/115624_17163392/fImage66955204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6495" y="1511935"/>
            <a:ext cx="6890385" cy="4026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7147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sz="2000" b="1"/>
              <a:t>InstructGPT/ChatGPT에서의 PPO</a:t>
            </a:r>
            <a:r>
              <a:rPr sz="2000"/>
              <a:t> </a:t>
            </a:r>
            <a:r>
              <a:rPr lang="ko-KR" altLang="en-US" sz="2000">
                <a:latin typeface="+mj-lt"/>
                <a:ea typeface="+mj-ea"/>
                <a:cs typeface="+mj-cs"/>
              </a:rPr>
              <a:t> </a:t>
            </a:r>
            <a:endParaRPr lang="ko-KR" altLang="en-US" sz="2000"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50285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 b="1">
                <a:latin typeface="+mn-lt"/>
                <a:ea typeface="+mn-ea"/>
                <a:cs typeface="+mn-cs"/>
              </a:rPr>
              <a:t>K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L Divergence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페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널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티</a:t>
            </a:r>
            <a:endParaRPr lang="ko-KR" altLang="en-US" sz="2000" b="1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 b="1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I</a:t>
            </a:r>
            <a:r>
              <a:rPr lang="ko-KR" altLang="en-US" sz="2000">
                <a:latin typeface="+mn-lt"/>
                <a:ea typeface="+mn-ea"/>
                <a:cs typeface="+mn-cs"/>
              </a:rPr>
              <a:t>nstruct</a:t>
            </a:r>
            <a:r>
              <a:rPr lang="ko-KR" altLang="en-US" sz="2000">
                <a:latin typeface="+mn-lt"/>
                <a:ea typeface="+mn-ea"/>
                <a:cs typeface="+mn-cs"/>
              </a:rPr>
              <a:t>G</a:t>
            </a:r>
            <a:r>
              <a:rPr lang="ko-KR" altLang="en-US" sz="2000">
                <a:latin typeface="+mn-lt"/>
                <a:ea typeface="+mn-ea"/>
                <a:cs typeface="+mn-cs"/>
              </a:rPr>
              <a:t>PT에서는 KL Divergence</a:t>
            </a:r>
            <a:r>
              <a:rPr lang="ko-KR" altLang="en-US" sz="2000">
                <a:latin typeface="+mn-lt"/>
                <a:ea typeface="+mn-ea"/>
                <a:cs typeface="+mn-cs"/>
              </a:rPr>
              <a:t>를 </a:t>
            </a:r>
            <a:r>
              <a:rPr lang="ko-KR" altLang="en-US" sz="2000">
                <a:latin typeface="+mn-lt"/>
                <a:ea typeface="+mn-ea"/>
                <a:cs typeface="+mn-cs"/>
              </a:rPr>
              <a:t>추가해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“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정책이 기존 SFT에서 너무 벗어나지 않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도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록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”</a:t>
            </a:r>
            <a:endParaRPr lang="ko-KR" altLang="en-US" sz="2000" b="1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sz="2000" i="0" b="0">
                <a:solidFill>
                  <a:srgbClr val="FF0000"/>
                </a:solidFill>
                <a:latin typeface="Lora" charset="0"/>
                <a:ea typeface="Lora" charset="0"/>
              </a:rPr>
              <a:t>P</a:t>
            </a:r>
            <a:r>
              <a:rPr lang="ko-KR" sz="2000" i="0" b="0">
                <a:solidFill>
                  <a:srgbClr val="FF0000"/>
                </a:solidFill>
                <a:latin typeface="Lora" charset="0"/>
                <a:ea typeface="Lora" charset="0"/>
              </a:rPr>
              <a:t>PO의 clip 기법 + KL 페널티</a:t>
            </a:r>
            <a:r>
              <a:rPr lang="ko-KR" sz="2000" i="0" b="0">
                <a:solidFill>
                  <a:srgbClr val="FF0000"/>
                </a:solidFill>
                <a:latin typeface="Lora" charset="0"/>
                <a:ea typeface="Lora" charset="0"/>
              </a:rPr>
              <a:t> </a:t>
            </a:r>
            <a:r>
              <a:rPr lang="ko-KR" sz="2000" i="0" b="0">
                <a:solidFill>
                  <a:srgbClr val="FF0000"/>
                </a:solidFill>
                <a:latin typeface="Lora" charset="0"/>
                <a:ea typeface="Lora" charset="0"/>
              </a:rPr>
              <a:t>사용</a:t>
            </a:r>
            <a:endParaRPr lang="ko-KR" altLang="en-US" sz="2000" i="0" b="0">
              <a:solidFill>
                <a:srgbClr val="FF0000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endParaRPr lang="ko-KR" altLang="en-US" sz="2000" i="0" b="0">
              <a:solidFill>
                <a:srgbClr val="111111"/>
              </a:solidFill>
              <a:latin typeface="Lora" charset="0"/>
              <a:ea typeface="Lora" charset="0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Why?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R</a:t>
            </a:r>
            <a:r>
              <a:rPr lang="ko-KR" altLang="en-US" sz="2000">
                <a:latin typeface="+mn-lt"/>
                <a:ea typeface="+mn-ea"/>
                <a:cs typeface="+mn-cs"/>
              </a:rPr>
              <a:t>M이 본 적도 없는 (prompt, response)쌍에 과도하게 높은 점수 </a:t>
            </a:r>
            <a:r>
              <a:rPr lang="ko-KR" altLang="en-US" sz="2000">
                <a:latin typeface="+mn-lt"/>
                <a:ea typeface="+mn-ea"/>
                <a:cs typeface="+mn-cs"/>
              </a:rPr>
              <a:t>줄 </a:t>
            </a:r>
            <a:r>
              <a:rPr lang="ko-KR" altLang="en-US" sz="2000">
                <a:latin typeface="+mn-lt"/>
                <a:ea typeface="+mn-ea"/>
                <a:cs typeface="+mn-cs"/>
              </a:rPr>
              <a:t>수도 있음.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이때 KL 제약이 없으면 분포가 기형적으로 변할 수도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>
                <a:latin typeface="+mn-lt"/>
                <a:ea typeface="+mn-ea"/>
                <a:cs typeface="+mn-cs"/>
              </a:rPr>
              <a:t>오히려 </a:t>
            </a:r>
            <a:r>
              <a:rPr lang="ko-KR" altLang="en-US" sz="2000">
                <a:latin typeface="+mn-lt"/>
                <a:ea typeface="+mn-ea"/>
                <a:cs typeface="+mn-cs"/>
              </a:rPr>
              <a:t>RM 때문에 </a:t>
            </a:r>
            <a:r>
              <a:rPr lang="ko-KR" altLang="en-US" sz="2000">
                <a:latin typeface="+mn-lt"/>
                <a:ea typeface="+mn-ea"/>
                <a:cs typeface="+mn-cs"/>
              </a:rPr>
              <a:t>문법/</a:t>
            </a:r>
            <a:r>
              <a:rPr lang="ko-KR" altLang="en-US" sz="2000">
                <a:latin typeface="+mn-lt"/>
                <a:ea typeface="+mn-ea"/>
                <a:cs typeface="+mn-cs"/>
              </a:rPr>
              <a:t>일</a:t>
            </a:r>
            <a:r>
              <a:rPr lang="ko-KR" altLang="en-US" sz="2000">
                <a:latin typeface="+mn-lt"/>
                <a:ea typeface="+mn-ea"/>
                <a:cs typeface="+mn-cs"/>
              </a:rPr>
              <a:t>관성이 </a:t>
            </a:r>
            <a:r>
              <a:rPr lang="ko-KR" altLang="en-US" sz="2000">
                <a:latin typeface="+mn-lt"/>
                <a:ea typeface="+mn-ea"/>
                <a:cs typeface="+mn-cs"/>
              </a:rPr>
              <a:t>깨지지 않게 하는 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“</a:t>
            </a:r>
            <a:r>
              <a:rPr lang="ko-KR" altLang="en-US" sz="2000" b="1">
                <a:latin typeface="+mn-lt"/>
                <a:ea typeface="+mn-ea"/>
                <a:cs typeface="+mn-cs"/>
              </a:rPr>
              <a:t>안전 장치”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pic>
        <p:nvPicPr>
          <p:cNvPr id="4" name="그림 37" descr="C:/Users/shaun/AppData/Roaming/PolarisOffice/ETemp/115624_17163392/fImage15844205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9955" y="3514725"/>
            <a:ext cx="6007735" cy="1016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742950" y="38544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R</a:t>
            </a:r>
            <a:r>
              <a:rPr lang="ko-KR" altLang="en-US"/>
              <a:t>LHF 개요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297116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1800"/>
              <a:t>최종적으로 </a:t>
            </a:r>
            <a:r>
              <a:rPr lang="ko-KR" altLang="en-US" sz="1800"/>
              <a:t>지시사항 잘 따</a:t>
            </a:r>
            <a:r>
              <a:rPr lang="ko-KR" altLang="en-US" sz="1800"/>
              <a:t>르고,</a:t>
            </a:r>
            <a:r>
              <a:rPr lang="ko-KR" altLang="en-US" sz="1800"/>
              <a:t> 인간이 선호하는 응답 경향성 갖는 모델</a:t>
            </a:r>
            <a:endParaRPr lang="ko-KR" altLang="en-US" sz="1800"/>
          </a:p>
          <a:p>
            <a:pPr marL="228600" indent="-228600">
              <a:buFont typeface="Arial"/>
              <a:buChar char="•"/>
            </a:pPr>
            <a:endParaRPr lang="ko-KR" altLang="en-US" sz="1800"/>
          </a:p>
          <a:p>
            <a:pPr marL="228600" indent="-228600">
              <a:buFontTx/>
              <a:buNone/>
            </a:pPr>
            <a:r>
              <a:rPr lang="ko-KR" altLang="en-US" sz="1800" b="1"/>
              <a:t>정리</a:t>
            </a:r>
            <a:endParaRPr lang="ko-KR" altLang="en-US" sz="1800" b="1"/>
          </a:p>
          <a:p>
            <a:pPr marL="228600" indent="-228600">
              <a:buFontTx/>
              <a:buNone/>
            </a:pPr>
            <a:r>
              <a:rPr sz="1800" b="1"/>
              <a:t>Proximal</a:t>
            </a:r>
            <a:r>
              <a:rPr sz="1800"/>
              <a:t>: “정책이 이전 정책에서 크게 벗어나지 않게 제한(clipping)하는” 접근. 기존 정책 대비 확률비(ratio)가 1±ϵ</a:t>
            </a:r>
            <a:r>
              <a:rPr sz="1800"/>
              <a:t> </a:t>
            </a:r>
            <a:r>
              <a:rPr sz="1800"/>
              <a:t>범위를 넘지 않도록 하는 것이 핵심</a:t>
            </a:r>
            <a:endParaRPr lang="ko-KR" altLang="en-US" sz="1800"/>
          </a:p>
          <a:p>
            <a:pPr marL="228600" indent="-228600">
              <a:buFontTx/>
              <a:buNone/>
            </a:pPr>
            <a:r>
              <a:rPr sz="1800" b="1"/>
              <a:t>KL Divergence 페널티</a:t>
            </a:r>
            <a:r>
              <a:rPr sz="1800"/>
              <a:t>: InstructGPT 사례에서 </a:t>
            </a:r>
            <a:r>
              <a:rPr sz="1800" b="1"/>
              <a:t>사전학습 모델(SFT)와 RL 모델이 너무 달라지지 않도록</a:t>
            </a:r>
            <a:r>
              <a:rPr sz="1800" b="1"/>
              <a:t> </a:t>
            </a:r>
            <a:r>
              <a:rPr sz="1800"/>
              <a:t>추가 제약을 걸어, </a:t>
            </a:r>
            <a:r>
              <a:rPr sz="1800" b="1"/>
              <a:t>답변 품질</a:t>
            </a:r>
            <a:r>
              <a:rPr sz="1800"/>
              <a:t>을 유지하고 </a:t>
            </a:r>
            <a:r>
              <a:rPr sz="1800" b="1"/>
              <a:t>학습 폭주</a:t>
            </a:r>
            <a:r>
              <a:rPr sz="1800"/>
              <a:t>를 방지</a:t>
            </a:r>
            <a:endParaRPr lang="ko-KR" altLang="en-US" sz="1800"/>
          </a:p>
          <a:p>
            <a:pPr marL="228600" indent="-228600">
              <a:buFontTx/>
              <a:buNone/>
            </a:pPr>
            <a:endParaRPr lang="ko-KR" altLang="en-US" sz="2000"/>
          </a:p>
        </p:txBody>
      </p:sp>
      <p:pic>
        <p:nvPicPr>
          <p:cNvPr id="4" name="그림 38" descr="C:/Users/shaun/AppData/Roaming/PolarisOffice/ETemp/115624_17163392/fImage7309210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0905" y="2141220"/>
            <a:ext cx="8717280" cy="4679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Picture " descr="C:/Users/shaun/AppData/Roaming/PolarisOffice/ETemp/115624_17163392/fImage118672215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4680" y="172720"/>
            <a:ext cx="11329035" cy="637603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527175" y="531558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G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PT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-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3.5, GPT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-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4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~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~~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De</a:t>
            </a:r>
            <a:r>
              <a:rPr lang="ko-KR" altLang="en-US" sz="3200">
                <a:latin typeface="맑은 고딕" charset="0"/>
                <a:ea typeface="맑은 고딕" charset="0"/>
                <a:cs typeface="+mj-cs"/>
              </a:rPr>
              <a:t>epseek R1</a:t>
            </a:r>
            <a:endParaRPr lang="ko-KR" altLang="en-US" sz="320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69620" y="638810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/>
              <a:t>모델을</a:t>
            </a:r>
            <a:r>
              <a:rPr lang="ko-KR" altLang="en-US" sz="2000"/>
              <a:t> </a:t>
            </a:r>
            <a:r>
              <a:rPr lang="ko-KR" altLang="en-US" sz="2000"/>
              <a:t>무한정으로 키울 수 있</a:t>
            </a:r>
            <a:r>
              <a:rPr lang="ko-KR" altLang="en-US" sz="2000"/>
              <a:t>다는 </a:t>
            </a:r>
            <a:r>
              <a:rPr lang="ko-KR" altLang="en-US" sz="2000"/>
              <a:t>건 </a:t>
            </a:r>
            <a:r>
              <a:rPr lang="ko-KR" altLang="en-US" sz="2000" b="1"/>
              <a:t>‘</a:t>
            </a:r>
            <a:r>
              <a:rPr lang="ko-KR" altLang="en-US" sz="2000" b="1"/>
              <a:t>착각’</a:t>
            </a:r>
            <a:r>
              <a:rPr lang="ko-KR" altLang="en-US" sz="2000"/>
              <a:t>이다</a:t>
            </a:r>
            <a:endParaRPr lang="ko-KR" altLang="en-US" sz="2000"/>
          </a:p>
          <a:p>
            <a:pPr marL="228600" indent="-228600">
              <a:buFontTx/>
              <a:buNone/>
            </a:pPr>
            <a:r>
              <a:rPr lang="ko-KR" altLang="en-US" sz="2000" b="1"/>
              <a:t>데이터는 </a:t>
            </a:r>
            <a:r>
              <a:rPr lang="ko-KR" altLang="en-US" sz="2000" b="1"/>
              <a:t>점점 부족해</a:t>
            </a:r>
            <a:r>
              <a:rPr lang="ko-KR" altLang="en-US" sz="2000" b="1"/>
              <a:t>지고 </a:t>
            </a:r>
            <a:r>
              <a:rPr lang="ko-KR" altLang="en-US" sz="2000" b="1"/>
              <a:t>있다</a:t>
            </a:r>
            <a:endParaRPr lang="ko-KR" altLang="en-US" sz="2000" b="1"/>
          </a:p>
        </p:txBody>
      </p:sp>
      <p:pic>
        <p:nvPicPr>
          <p:cNvPr id="4" name="그림 28" descr="C:/Users/shaun/AppData/Roaming/PolarisOffice/ETemp/115624_17163392/fImage130217170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6675" y="1765935"/>
            <a:ext cx="4797425" cy="4927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7211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 b="1"/>
              <a:t>복습</a:t>
            </a:r>
            <a:endParaRPr lang="ko-KR" altLang="en-US" sz="3200" b="1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2000"/>
              <a:t>Z</a:t>
            </a:r>
            <a:r>
              <a:rPr lang="ko-KR" altLang="en-US" sz="2000"/>
              <a:t>ero</a:t>
            </a:r>
            <a:r>
              <a:rPr lang="ko-KR" altLang="en-US" sz="2000"/>
              <a:t>-s</a:t>
            </a:r>
            <a:r>
              <a:rPr lang="ko-KR" altLang="en-US" sz="2000"/>
              <a:t>hot vs</a:t>
            </a:r>
            <a:r>
              <a:rPr lang="ko-KR" altLang="en-US" sz="2000"/>
              <a:t> </a:t>
            </a:r>
            <a:r>
              <a:rPr lang="ko-KR" altLang="en-US" sz="2000"/>
              <a:t>Few-shot</a:t>
            </a:r>
            <a:endParaRPr lang="ko-KR" altLang="en-US" sz="2000"/>
          </a:p>
          <a:p>
            <a:pPr marL="228600" indent="-228600">
              <a:buFont typeface="Arial"/>
              <a:buChar char="•"/>
            </a:pPr>
            <a:r>
              <a:rPr lang="ko-KR" altLang="en-US" sz="2000"/>
              <a:t>왜 </a:t>
            </a:r>
            <a:r>
              <a:rPr lang="ko-KR" altLang="en-US" sz="2000"/>
              <a:t>성능 평가에 두 가지</a:t>
            </a:r>
            <a:r>
              <a:rPr lang="ko-KR" altLang="en-US" sz="2000"/>
              <a:t>를 </a:t>
            </a:r>
            <a:r>
              <a:rPr lang="ko-KR" altLang="en-US" sz="2000"/>
              <a:t>쓰는</a:t>
            </a:r>
            <a:r>
              <a:rPr lang="ko-KR" altLang="en-US" sz="2000"/>
              <a:t>가?</a:t>
            </a:r>
            <a:endParaRPr lang="ko-KR" altLang="en-US" sz="2000"/>
          </a:p>
          <a:p>
            <a:pPr marL="228600" indent="-228600">
              <a:buFont typeface="Arial"/>
              <a:buChar char="•"/>
            </a:pPr>
            <a:r>
              <a:rPr lang="ko-KR" altLang="en-US" sz="2000"/>
              <a:t>What is “</a:t>
            </a:r>
            <a:r>
              <a:rPr lang="ko-KR" altLang="en-US" sz="2000"/>
              <a:t>I</a:t>
            </a:r>
            <a:r>
              <a:rPr lang="ko-KR" altLang="en-US" sz="2000"/>
              <a:t>n-Context-Learning”?</a:t>
            </a:r>
            <a:endParaRPr lang="ko-KR" altLang="en-US" sz="2000"/>
          </a:p>
          <a:p>
            <a:pPr marL="228600" indent="-228600">
              <a:buFontTx/>
              <a:buNone/>
            </a:pPr>
            <a:endParaRPr lang="ko-KR" altLang="en-US" sz="2000"/>
          </a:p>
          <a:p>
            <a:pPr marL="228600" indent="-228600">
              <a:buFontTx/>
              <a:buNone/>
            </a:pPr>
            <a:r>
              <a:rPr lang="ko-KR" altLang="en-US" sz="2000"/>
              <a:t>&gt; </a:t>
            </a:r>
            <a:r>
              <a:rPr lang="ko-KR" altLang="en-US" sz="2000"/>
              <a:t>F</a:t>
            </a:r>
            <a:r>
              <a:rPr lang="ko-KR" altLang="en-US" sz="2000"/>
              <a:t>ew-shot은 p</a:t>
            </a:r>
            <a:r>
              <a:rPr lang="ko-KR" altLang="en-US" sz="2000"/>
              <a:t>r</a:t>
            </a:r>
            <a:r>
              <a:rPr lang="ko-KR" altLang="en-US" sz="2000"/>
              <a:t>ompt 안의 예시</a:t>
            </a:r>
            <a:r>
              <a:rPr lang="ko-KR" altLang="en-US" sz="2000"/>
              <a:t>도 </a:t>
            </a:r>
            <a:r>
              <a:rPr lang="ko-KR" altLang="en-US" sz="2000"/>
              <a:t>“맥락”</a:t>
            </a:r>
            <a:r>
              <a:rPr lang="ko-KR" altLang="en-US" sz="2000"/>
              <a:t>으로 </a:t>
            </a:r>
            <a:r>
              <a:rPr lang="ko-KR" altLang="en-US" sz="2000"/>
              <a:t>삼는다</a:t>
            </a:r>
            <a:endParaRPr lang="ko-KR" altLang="en-US" sz="2000"/>
          </a:p>
          <a:p>
            <a:pPr marL="228600" indent="-228600">
              <a:buFontTx/>
              <a:buNone/>
            </a:pPr>
            <a:r>
              <a:rPr lang="ko-KR" altLang="en-US" sz="2000"/>
              <a:t>(sel</a:t>
            </a:r>
            <a:r>
              <a:rPr lang="ko-KR" altLang="en-US" sz="2000"/>
              <a:t>f-</a:t>
            </a:r>
            <a:r>
              <a:rPr lang="ko-KR" altLang="en-US" sz="2000"/>
              <a:t>attention)</a:t>
            </a:r>
            <a:endParaRPr lang="ko-KR" altLang="en-US" sz="2000"/>
          </a:p>
          <a:p>
            <a:pPr marL="228600" indent="-228600">
              <a:buFontTx/>
              <a:buNone/>
            </a:pPr>
            <a:r>
              <a:rPr lang="ko-KR" altLang="en-US" sz="2000"/>
              <a:t>&gt; </a:t>
            </a:r>
            <a:r>
              <a:rPr lang="ko-KR" altLang="en-US" sz="2000"/>
              <a:t>파라미터를 </a:t>
            </a:r>
            <a:r>
              <a:rPr lang="ko-KR" altLang="en-US" sz="2000"/>
              <a:t>바꾸진 않지만, 입력 시퀀스의 </a:t>
            </a:r>
            <a:r>
              <a:rPr lang="ko-KR" altLang="en-US" sz="2000"/>
              <a:t>예시가 </a:t>
            </a:r>
            <a:r>
              <a:rPr lang="ko-KR" altLang="en-US" sz="2000"/>
              <a:t>모델 내부 상태를 조정 </a:t>
            </a:r>
            <a:endParaRPr lang="ko-KR" altLang="en-US" sz="2000"/>
          </a:p>
          <a:p>
            <a:pPr marL="228600" indent="-228600">
              <a:buFontTx/>
              <a:buNone/>
            </a:pPr>
            <a:r>
              <a:rPr lang="ko-KR" altLang="en-US" sz="2000"/>
              <a:t>-</a:t>
            </a:r>
            <a:r>
              <a:rPr lang="ko-KR" altLang="en-US" sz="2000"/>
              <a:t>&gt;</a:t>
            </a:r>
            <a:r>
              <a:rPr lang="ko-KR" altLang="en-US" sz="2000"/>
              <a:t> 일시적 f</a:t>
            </a:r>
            <a:r>
              <a:rPr lang="ko-KR" altLang="en-US" sz="2000"/>
              <a:t>i</a:t>
            </a:r>
            <a:r>
              <a:rPr lang="ko-KR" altLang="en-US" sz="2000"/>
              <a:t>ne-tuning</a:t>
            </a:r>
            <a:r>
              <a:rPr lang="ko-KR" altLang="en-US" sz="2000"/>
              <a:t>과 </a:t>
            </a:r>
            <a:r>
              <a:rPr lang="ko-KR" altLang="en-US" sz="2000"/>
              <a:t>유사</a:t>
            </a:r>
            <a:r>
              <a:rPr lang="ko-KR" altLang="en-US" sz="2000"/>
              <a:t>(</a:t>
            </a:r>
            <a:r>
              <a:rPr lang="ko-KR" altLang="en-US" sz="2000"/>
              <a:t>In</a:t>
            </a:r>
            <a:r>
              <a:rPr lang="ko-KR" altLang="en-US" sz="2000"/>
              <a:t>-</a:t>
            </a:r>
            <a:r>
              <a:rPr lang="ko-KR" altLang="en-US" sz="2000"/>
              <a:t>Context-Learning</a:t>
            </a:r>
            <a:r>
              <a:rPr lang="ko-KR" altLang="en-US" sz="2000"/>
              <a:t>,</a:t>
            </a:r>
            <a:r>
              <a:rPr lang="ko-KR" altLang="en-US" sz="2000"/>
              <a:t> imp</a:t>
            </a:r>
            <a:r>
              <a:rPr lang="ko-KR" altLang="en-US" sz="2000"/>
              <a:t>l</a:t>
            </a:r>
            <a:r>
              <a:rPr lang="ko-KR" altLang="en-US" sz="2000"/>
              <a:t>icit fine-tuning)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69620" y="638810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강화학습(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RL)의 새로운 패러다임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Rule-based Re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i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nforcement Learning 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-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 Deepseek 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R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1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비용이 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많이 든다고?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 기계가 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알아서 데이터 만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들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게 하면 된다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2000" b="1">
                <a:latin typeface="맑은 고딕" charset="0"/>
                <a:ea typeface="맑은 고딕" charset="0"/>
                <a:cs typeface="+mn-cs"/>
              </a:rPr>
              <a:t>^^7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41" descr="C:/Users/shaun/AppData/Roaming/PolarisOffice/ETemp/115624_17163392/fImage369789223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2735" y="1350010"/>
            <a:ext cx="2329815" cy="658495"/>
          </a:xfrm>
          <a:prstGeom prst="rect"/>
          <a:noFill/>
        </p:spPr>
      </p:pic>
      <p:pic>
        <p:nvPicPr>
          <p:cNvPr id="5" name="그림 42" descr="C:/Users/shaun/AppData/Roaming/PolarisOffice/ETemp/115624_17163392/fImage711401224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7830" y="2734310"/>
            <a:ext cx="8677910" cy="3898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0" descr="C:/Users/shaun/AppData/Roaming/PolarisOffice/ETemp/115624_17163392/fImage11867214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1345" y="172720"/>
            <a:ext cx="11329035" cy="637603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527175" y="531558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3200"/>
              <a:t>G</a:t>
            </a:r>
            <a:r>
              <a:rPr lang="ko-KR" altLang="en-US" sz="3200"/>
              <a:t>PT</a:t>
            </a:r>
            <a:r>
              <a:rPr lang="ko-KR" altLang="en-US" sz="3200"/>
              <a:t>-</a:t>
            </a:r>
            <a:r>
              <a:rPr lang="ko-KR" altLang="en-US" sz="3200"/>
              <a:t>3.5, GPT</a:t>
            </a:r>
            <a:r>
              <a:rPr lang="ko-KR" altLang="en-US" sz="3200"/>
              <a:t>-</a:t>
            </a:r>
            <a:r>
              <a:rPr lang="ko-KR" altLang="en-US" sz="3200"/>
              <a:t>4</a:t>
            </a:r>
            <a:r>
              <a:rPr lang="ko-KR" altLang="en-US" sz="3200"/>
              <a:t>~</a:t>
            </a:r>
            <a:r>
              <a:rPr lang="ko-KR" altLang="en-US" sz="3200"/>
              <a:t>~~</a:t>
            </a:r>
            <a:r>
              <a:rPr lang="ko-KR" altLang="en-US" sz="3200"/>
              <a:t>De</a:t>
            </a:r>
            <a:r>
              <a:rPr lang="ko-KR" altLang="en-US" sz="3200"/>
              <a:t>epseek R1</a:t>
            </a: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2" descr="C:/Users/shaun/AppData/Roaming/PolarisOffice/ETemp/115624_17163392/fImage56818614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4" descr="C:/Users/shaun/AppData/Roaming/PolarisOffice/ETemp/115624_17163392/fImage94480146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6" descr="C:/Users/shaun/AppData/Roaming/PolarisOffice/ETemp/115624_17163392/fImage615145149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18" descr="C:/Users/shaun/AppData/Roaming/PolarisOffice/ETemp/115624_17163392/fImage23431715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20" descr="C:/Users/shaun/AppData/Roaming/PolarisOffice/ETemp/115624_17163392/fImage227396155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800" y="241300"/>
            <a:ext cx="11329035" cy="637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3" descr="C:/Users/shaun/AppData/Roaming/PolarisOffice/ETemp/115624_17163392/fImage55216159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60" y="970915"/>
            <a:ext cx="11329035" cy="637603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035425" y="278701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2000"/>
              <a:t>[</a:t>
            </a:r>
            <a:r>
              <a:rPr lang="ko-KR" altLang="en-US" sz="2000"/>
              <a:t>사전학습 </a:t>
            </a:r>
            <a:r>
              <a:rPr lang="ko-KR" altLang="en-US" sz="2000"/>
              <a:t>단계</a:t>
            </a:r>
            <a:r>
              <a:rPr lang="ko-KR" altLang="en-US" sz="2000"/>
              <a:t>]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shaun0927</dc:creator>
  <cp:lastModifiedBy>shaun0927</cp:lastModifiedBy>
  <dc:title>PowerPoint 프레젠테이션</dc:title>
  <cp:version>10.105.262.54977</cp:version>
</cp:coreProperties>
</file>